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70B4F-EC35-4950-B139-DFFD25E431CC}" type="datetimeFigureOut">
              <a:rPr lang="uk-UA" smtClean="0"/>
              <a:t>08.11.2013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CF129-50D6-40B8-9AF4-178DA8F5049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5305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9 вересня 1944 року між урядами УРСР і Польщі була підписана угода про взаємний обмін населенням у прикордонних районах. Переселення українців з їх етнічних територій, що мало мати добровільний характер, проводилося найчастіше примусово та із застосуванням військової сили. Польські адміністративні органи застосовували найрізноманітніші засоби для збільшення масштабів переселення – позбавлення українців прав на землю, ліквідація українських шкіл, культурно-освітніх установ, греко-католицької церкви, тощо. У жовтні 1944 – серпні 1946 року було переселено 482 тис. чоловік. І це був тільки перший етап масових депортацій.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CF129-50D6-40B8-9AF4-178DA8F50492}" type="slidenum">
              <a:rPr lang="uk-UA" smtClean="0"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Переселення і масові репресивні акції польського уряду щодо українського цивільного населення викликали закономірну протидію національно-патріотичних сил – Української повстанської армії і націоналістичного підпілля – Організації українських націоналістів, що являло собою серйозну загрозу для існуючого тоталітарного режиму в Польщі. У цих умовах польська влада, продовжуючи свою антиукраїнську політику, вирішила цілком виселити українське населення з його етнічних земель і розпорошити по всій Польщі.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CF129-50D6-40B8-9AF4-178DA8F50492}" type="slidenum">
              <a:rPr lang="uk-UA" smtClean="0"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Приводом до початку </a:t>
            </a:r>
            <a:r>
              <a:rPr lang="ru-RU" dirty="0" err="1" smtClean="0"/>
              <a:t>операції</a:t>
            </a:r>
            <a:r>
              <a:rPr lang="ru-RU" dirty="0" smtClean="0"/>
              <a:t> “</a:t>
            </a:r>
            <a:r>
              <a:rPr lang="ru-RU" dirty="0" err="1" smtClean="0"/>
              <a:t>Вісла</a:t>
            </a:r>
            <a:r>
              <a:rPr lang="ru-RU" dirty="0" smtClean="0"/>
              <a:t>” стала </a:t>
            </a:r>
            <a:r>
              <a:rPr lang="ru-RU" dirty="0" err="1" smtClean="0"/>
              <a:t>загибель</a:t>
            </a:r>
            <a:r>
              <a:rPr lang="ru-RU" dirty="0" smtClean="0"/>
              <a:t> 28 </a:t>
            </a:r>
            <a:r>
              <a:rPr lang="ru-RU" dirty="0" err="1" smtClean="0"/>
              <a:t>березня</a:t>
            </a:r>
            <a:r>
              <a:rPr lang="ru-RU" dirty="0" smtClean="0"/>
              <a:t> 1947 року у </a:t>
            </a:r>
            <a:r>
              <a:rPr lang="ru-RU" dirty="0" err="1" smtClean="0"/>
              <a:t>районі</a:t>
            </a:r>
            <a:r>
              <a:rPr lang="ru-RU" dirty="0" smtClean="0"/>
              <a:t> с. </a:t>
            </a:r>
            <a:r>
              <a:rPr lang="ru-RU" dirty="0" err="1" smtClean="0"/>
              <a:t>Яблочне</a:t>
            </a:r>
            <a:r>
              <a:rPr lang="ru-RU" dirty="0" smtClean="0"/>
              <a:t> у бою </a:t>
            </a:r>
            <a:r>
              <a:rPr lang="ru-RU" dirty="0" err="1" smtClean="0"/>
              <a:t>із</a:t>
            </a:r>
            <a:r>
              <a:rPr lang="ru-RU" dirty="0" smtClean="0"/>
              <a:t> загоном УПА заступника </a:t>
            </a:r>
            <a:r>
              <a:rPr lang="ru-RU" dirty="0" err="1" smtClean="0"/>
              <a:t>міністра</a:t>
            </a:r>
            <a:r>
              <a:rPr lang="ru-RU" dirty="0" smtClean="0"/>
              <a:t> оборони </a:t>
            </a:r>
            <a:r>
              <a:rPr lang="ru-RU" dirty="0" err="1" smtClean="0"/>
              <a:t>Польщі</a:t>
            </a:r>
            <a:r>
              <a:rPr lang="ru-RU" dirty="0" smtClean="0"/>
              <a:t> генерала </a:t>
            </a:r>
            <a:r>
              <a:rPr lang="ru-RU" dirty="0" err="1" smtClean="0"/>
              <a:t>Кароля</a:t>
            </a:r>
            <a:r>
              <a:rPr lang="ru-RU" dirty="0" smtClean="0"/>
              <a:t> </a:t>
            </a:r>
            <a:r>
              <a:rPr lang="ru-RU" dirty="0" err="1" smtClean="0"/>
              <a:t>Сверчевського</a:t>
            </a:r>
            <a:r>
              <a:rPr lang="ru-RU" dirty="0" smtClean="0"/>
              <a:t>. Того ж дня на </a:t>
            </a:r>
            <a:r>
              <a:rPr lang="ru-RU" dirty="0" err="1" smtClean="0"/>
              <a:t>нараді</a:t>
            </a:r>
            <a:r>
              <a:rPr lang="ru-RU" dirty="0" smtClean="0"/>
              <a:t> </a:t>
            </a:r>
            <a:r>
              <a:rPr lang="ru-RU" dirty="0" err="1" smtClean="0"/>
              <a:t>політбюро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прийняте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депортацію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</a:t>
            </a:r>
            <a:r>
              <a:rPr lang="ru-RU" dirty="0" err="1" smtClean="0"/>
              <a:t>новостворені</a:t>
            </a:r>
            <a:r>
              <a:rPr lang="ru-RU" dirty="0" smtClean="0"/>
              <a:t> на </a:t>
            </a:r>
            <a:r>
              <a:rPr lang="ru-RU" dirty="0" err="1" smtClean="0"/>
              <a:t>колишніх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 землях </a:t>
            </a:r>
            <a:r>
              <a:rPr lang="ru-RU" dirty="0" err="1" smtClean="0"/>
              <a:t>воєводства</a:t>
            </a:r>
            <a:r>
              <a:rPr lang="ru-RU" dirty="0" smtClean="0"/>
              <a:t>. 28 </a:t>
            </a:r>
            <a:r>
              <a:rPr lang="ru-RU" dirty="0" err="1" smtClean="0"/>
              <a:t>квітня</a:t>
            </a:r>
            <a:r>
              <a:rPr lang="ru-RU" dirty="0" smtClean="0"/>
              <a:t> 1947 року о </a:t>
            </a:r>
            <a:r>
              <a:rPr lang="ru-RU" dirty="0" err="1" smtClean="0"/>
              <a:t>четвертій</a:t>
            </a:r>
            <a:r>
              <a:rPr lang="ru-RU" dirty="0" smtClean="0"/>
              <a:t> </a:t>
            </a:r>
            <a:r>
              <a:rPr lang="ru-RU" dirty="0" err="1" smtClean="0"/>
              <a:t>годині</a:t>
            </a:r>
            <a:r>
              <a:rPr lang="ru-RU" dirty="0" smtClean="0"/>
              <a:t> ранку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</a:t>
            </a:r>
            <a:r>
              <a:rPr lang="ru-RU" dirty="0" err="1" smtClean="0"/>
              <a:t>дивізій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загони Корпусу </a:t>
            </a:r>
            <a:r>
              <a:rPr lang="ru-RU" dirty="0" err="1" smtClean="0"/>
              <a:t>безпеченьства</a:t>
            </a:r>
            <a:r>
              <a:rPr lang="ru-RU" dirty="0" smtClean="0"/>
              <a:t> </a:t>
            </a:r>
            <a:r>
              <a:rPr lang="ru-RU" dirty="0" err="1" smtClean="0"/>
              <a:t>публічного</a:t>
            </a:r>
            <a:r>
              <a:rPr lang="ru-RU" dirty="0" smtClean="0"/>
              <a:t> (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польської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) оточили </a:t>
            </a:r>
            <a:r>
              <a:rPr lang="ru-RU" dirty="0" err="1" smtClean="0"/>
              <a:t>райони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компактно проживало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CF129-50D6-40B8-9AF4-178DA8F50492}" type="slidenum">
              <a:rPr lang="uk-UA" smtClean="0"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Акція </a:t>
            </a:r>
            <a:r>
              <a:rPr lang="uk-UA" dirty="0" err="1" smtClean="0"/>
              <a:t>“Вісла”</a:t>
            </a:r>
            <a:r>
              <a:rPr lang="uk-UA" dirty="0" smtClean="0"/>
              <a:t> була другим етапом етнічних чисток, спрямованих проти українського народу.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CF129-50D6-40B8-9AF4-178DA8F50492}" type="slidenum">
              <a:rPr lang="uk-UA" smtClean="0"/>
              <a:t>7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1.на </a:t>
            </a:r>
            <a:r>
              <a:rPr lang="ru-RU" dirty="0" err="1" smtClean="0"/>
              <a:t>збори</a:t>
            </a:r>
            <a:r>
              <a:rPr lang="ru-RU" dirty="0" smtClean="0"/>
              <a:t> </a:t>
            </a:r>
            <a:r>
              <a:rPr lang="ru-RU" dirty="0" err="1" smtClean="0"/>
              <a:t>українцям</a:t>
            </a:r>
            <a:r>
              <a:rPr lang="ru-RU" dirty="0" smtClean="0"/>
              <a:t> </a:t>
            </a:r>
            <a:r>
              <a:rPr lang="ru-RU" dirty="0" err="1" smtClean="0"/>
              <a:t>надавалось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двадцяти</a:t>
            </a:r>
            <a:r>
              <a:rPr lang="ru-RU" dirty="0" smtClean="0"/>
              <a:t> </a:t>
            </a:r>
            <a:r>
              <a:rPr lang="ru-RU" dirty="0" err="1" smtClean="0"/>
              <a:t>хвилин</a:t>
            </a:r>
            <a:r>
              <a:rPr lang="ru-RU" dirty="0" smtClean="0"/>
              <a:t> до </a:t>
            </a:r>
            <a:r>
              <a:rPr lang="ru-RU" dirty="0" err="1" smtClean="0"/>
              <a:t>двадцяти</a:t>
            </a:r>
            <a:r>
              <a:rPr lang="ru-RU" dirty="0" smtClean="0"/>
              <a:t> годин, -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УПА.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правила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асиміляційні</a:t>
            </a:r>
            <a:r>
              <a:rPr lang="ru-RU" dirty="0" smtClean="0"/>
              <a:t> заходи реально не могли бути </a:t>
            </a:r>
            <a:r>
              <a:rPr lang="ru-RU" dirty="0" err="1" smtClean="0"/>
              <a:t>виконаними</a:t>
            </a:r>
            <a:r>
              <a:rPr lang="ru-RU" dirty="0" smtClean="0"/>
              <a:t>, тому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населених</a:t>
            </a:r>
            <a:r>
              <a:rPr lang="ru-RU" dirty="0" smtClean="0"/>
              <a:t> пунктах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 все одно досягала 50%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CF129-50D6-40B8-9AF4-178DA8F50492}" type="slidenum">
              <a:rPr lang="uk-UA" smtClean="0"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У доповіді ,,Довкола операції ,,</a:t>
            </a:r>
            <a:r>
              <a:rPr lang="uk-UA" dirty="0" err="1" smtClean="0"/>
              <a:t>Вісла”</a:t>
            </a:r>
            <a:r>
              <a:rPr lang="uk-UA" dirty="0" smtClean="0"/>
              <a:t> </a:t>
            </a:r>
            <a:r>
              <a:rPr lang="uk-UA" dirty="0" err="1" smtClean="0"/>
              <a:t>Тадеуш</a:t>
            </a:r>
            <a:r>
              <a:rPr lang="uk-UA" dirty="0" smtClean="0"/>
              <a:t> </a:t>
            </a:r>
            <a:r>
              <a:rPr lang="uk-UA" dirty="0" err="1" smtClean="0"/>
              <a:t>Анджей</a:t>
            </a:r>
            <a:r>
              <a:rPr lang="uk-UA" dirty="0" smtClean="0"/>
              <a:t> </a:t>
            </a:r>
            <a:r>
              <a:rPr lang="uk-UA" dirty="0" err="1" smtClean="0"/>
              <a:t>Ольшанський</a:t>
            </a:r>
            <a:r>
              <a:rPr lang="uk-UA" dirty="0" smtClean="0"/>
              <a:t> написав: ,,Підсумок операції ,,</a:t>
            </a:r>
            <a:r>
              <a:rPr lang="uk-UA" dirty="0" err="1" smtClean="0"/>
              <a:t>Вісла”</a:t>
            </a:r>
            <a:r>
              <a:rPr lang="uk-UA" dirty="0" smtClean="0"/>
              <a:t> був страшний [...] 150 тис. вигнанців і зруйновані суспільні зв’язки української </a:t>
            </a:r>
            <a:r>
              <a:rPr lang="uk-UA" dirty="0" err="1" smtClean="0"/>
              <a:t>громадскості</a:t>
            </a:r>
            <a:r>
              <a:rPr lang="uk-UA" dirty="0" smtClean="0"/>
              <a:t> у Польщі. Відбудовані наново не повернулися в давнє русло, не осягнули також рівня до якого довела б еволюція минулих 40 </a:t>
            </a:r>
            <a:r>
              <a:rPr lang="uk-UA" dirty="0" err="1" smtClean="0"/>
              <a:t>–ка</a:t>
            </a:r>
            <a:r>
              <a:rPr lang="uk-UA" dirty="0" smtClean="0"/>
              <a:t> років. Українці у Польщі стали розпорошеною діаспорою, позбавленою опори у тому, що для кожного народу найдорожче – в малій батьківщині, батьківській землі. Натомість </a:t>
            </a:r>
            <a:r>
              <a:rPr lang="uk-UA" dirty="0" err="1" smtClean="0"/>
              <a:t>Малгожата</a:t>
            </a:r>
            <a:r>
              <a:rPr lang="uk-UA" dirty="0" smtClean="0"/>
              <a:t> </a:t>
            </a:r>
            <a:r>
              <a:rPr lang="uk-UA" dirty="0" err="1" smtClean="0"/>
              <a:t>Кміта</a:t>
            </a:r>
            <a:r>
              <a:rPr lang="uk-UA" dirty="0" smtClean="0"/>
              <a:t> у рефераті ,,Вплив операції ,,</a:t>
            </a:r>
            <a:r>
              <a:rPr lang="uk-UA" dirty="0" err="1" smtClean="0"/>
              <a:t>Вісла”</a:t>
            </a:r>
            <a:r>
              <a:rPr lang="uk-UA" dirty="0" smtClean="0"/>
              <a:t> на життя українців в Польській Народній </a:t>
            </a:r>
            <a:r>
              <a:rPr lang="uk-UA" dirty="0" err="1" smtClean="0"/>
              <a:t>Республіці”</a:t>
            </a:r>
            <a:r>
              <a:rPr lang="uk-UA" dirty="0" smtClean="0"/>
              <a:t> так пише про наслідки операції:,,Наслідки цієї операції виявилися негативні, а навіть деструкційні у культурному, етнічному, суспільному, демографічному, психологічному та конфесійному відношенні. Передовсім більшість депортованих втратила на завжди землі своїх предків, з цим усім, що творить малу батьківщину – зв’язки з родиною, власне середовище [...]. Втратили зокрема одну найважливішу складову національної тотожності, якою були могили </a:t>
            </a:r>
            <a:r>
              <a:rPr lang="uk-UA" dirty="0" err="1" smtClean="0"/>
              <a:t>предків”</a:t>
            </a:r>
            <a:r>
              <a:rPr lang="uk-UA" dirty="0" smtClean="0"/>
              <a:t>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CF129-50D6-40B8-9AF4-178DA8F50492}" type="slidenum">
              <a:rPr lang="uk-UA" smtClean="0"/>
              <a:t>10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ОПЕРАЦІЯ “ВІСЛА”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Наслідки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uk-UA" dirty="0"/>
          </a:p>
        </p:txBody>
      </p:sp>
      <p:pic>
        <p:nvPicPr>
          <p:cNvPr id="1026" name="Picture 2" descr="http://t1.gstatic.com/images?q=tbn:ANd9GcT0StW3LoS4V2oH7wsYrqyK3f2iiTOlfbmsQ0DSbZyrJPnSzHU3f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71612"/>
            <a:ext cx="3389909" cy="4643470"/>
          </a:xfrm>
          <a:prstGeom prst="rect">
            <a:avLst/>
          </a:prstGeom>
          <a:noFill/>
        </p:spPr>
      </p:pic>
      <p:pic>
        <p:nvPicPr>
          <p:cNvPr id="1030" name="Picture 6" descr="&quot;Остання поїздка додому&quot; (операція &quot;Вісла&quot;), 2010, av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8903" y="1785926"/>
            <a:ext cx="5925097" cy="44737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22" name="Picture 2" descr="&quot;Остання поїздка додому&quot; (операція &quot;Вісла&quot;), 2010, av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42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uk-UA" dirty="0" smtClean="0"/>
              <a:t>Вид операції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229600" cy="154304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Репресивною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</a:t>
            </a:r>
            <a:r>
              <a:rPr lang="ru-RU" dirty="0" err="1" smtClean="0"/>
              <a:t>комуністичного</a:t>
            </a:r>
            <a:r>
              <a:rPr lang="ru-RU" dirty="0" smtClean="0"/>
              <a:t> режиму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 в 1947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5362" name="Picture 2" descr="http://t3.gstatic.com/images?q=tbn:ANd9GcR_rwiqwxL4TsI3ZylH7aeIXPv3Ra2YPW_bnWc4DXrpzklqYaHS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14620"/>
            <a:ext cx="8858280" cy="4143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 чому полягала дана операція: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5"/>
            <a:ext cx="8858280" cy="1714512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В першу чергу вона полягала в примусовій депортації українців з Лемківщини, Осяння, Підляшшя й Холмщини на території у західній й північній частинах Польської держави, які до 1945 року належали Німеччині.</a:t>
            </a:r>
            <a:endParaRPr lang="uk-UA" dirty="0"/>
          </a:p>
        </p:txBody>
      </p:sp>
      <p:pic>
        <p:nvPicPr>
          <p:cNvPr id="14338" name="Picture 2" descr="http://t0.gstatic.com/images?q=tbn:ANd9GcQZBzMJEYsqTo9D4OFBvQnx3ZrvxAW160R_2naDqfjCVT58oRI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71810"/>
            <a:ext cx="9144000" cy="3786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597218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Протидія і невдоволення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132" y="1600200"/>
            <a:ext cx="3571868" cy="5257799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Протидію створювали національно-патріотичні  сили – Української повстанської армії і націоналістичного підпілля – Організації українських націоналістів.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13314" name="Picture 2" descr="http://t3.gstatic.com/images?q=tbn:ANd9GcT2MUmd_rSVKL94c0RIyAAZnn8bFICiXrbBBNGzkdVVgcq946V8l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357429"/>
            <a:ext cx="5626996" cy="4500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274638"/>
            <a:ext cx="3757610" cy="1143000"/>
          </a:xfrm>
        </p:spPr>
        <p:txBody>
          <a:bodyPr/>
          <a:lstStyle/>
          <a:p>
            <a:r>
              <a:rPr lang="uk-UA" dirty="0" smtClean="0"/>
              <a:t>Привід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5214942" cy="61261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Приводом до початку </a:t>
            </a:r>
            <a:r>
              <a:rPr lang="ru-RU" dirty="0" err="1" smtClean="0"/>
              <a:t>операції</a:t>
            </a:r>
            <a:r>
              <a:rPr lang="ru-RU" dirty="0" smtClean="0"/>
              <a:t> “</a:t>
            </a:r>
            <a:r>
              <a:rPr lang="ru-RU" dirty="0" err="1" smtClean="0"/>
              <a:t>Вісла</a:t>
            </a:r>
            <a:r>
              <a:rPr lang="ru-RU" dirty="0" smtClean="0"/>
              <a:t>” стала </a:t>
            </a:r>
            <a:r>
              <a:rPr lang="ru-RU" dirty="0" err="1" smtClean="0"/>
              <a:t>загибель</a:t>
            </a:r>
            <a:r>
              <a:rPr lang="ru-RU" dirty="0" smtClean="0"/>
              <a:t> 28 </a:t>
            </a:r>
            <a:r>
              <a:rPr lang="ru-RU" dirty="0" err="1" smtClean="0"/>
              <a:t>березня</a:t>
            </a:r>
            <a:r>
              <a:rPr lang="ru-RU" dirty="0" smtClean="0"/>
              <a:t> 1947 року у </a:t>
            </a:r>
            <a:r>
              <a:rPr lang="ru-RU" dirty="0" err="1" smtClean="0"/>
              <a:t>районі</a:t>
            </a:r>
            <a:r>
              <a:rPr lang="ru-RU" dirty="0" smtClean="0"/>
              <a:t> с. </a:t>
            </a:r>
            <a:r>
              <a:rPr lang="ru-RU" dirty="0" err="1" smtClean="0"/>
              <a:t>Яблочне</a:t>
            </a:r>
            <a:r>
              <a:rPr lang="ru-RU" dirty="0" smtClean="0"/>
              <a:t> у бою </a:t>
            </a:r>
            <a:r>
              <a:rPr lang="ru-RU" dirty="0" err="1" smtClean="0"/>
              <a:t>із</a:t>
            </a:r>
            <a:r>
              <a:rPr lang="ru-RU" dirty="0" smtClean="0"/>
              <a:t> загоном УПА заступника </a:t>
            </a:r>
            <a:r>
              <a:rPr lang="ru-RU" dirty="0" err="1" smtClean="0"/>
              <a:t>міністра</a:t>
            </a:r>
            <a:r>
              <a:rPr lang="ru-RU" dirty="0" smtClean="0"/>
              <a:t> оборони </a:t>
            </a:r>
            <a:r>
              <a:rPr lang="ru-RU" dirty="0" err="1" smtClean="0"/>
              <a:t>Польщі</a:t>
            </a:r>
            <a:r>
              <a:rPr lang="ru-RU" dirty="0" smtClean="0"/>
              <a:t> генерала </a:t>
            </a:r>
            <a:r>
              <a:rPr lang="ru-RU" dirty="0" err="1" smtClean="0"/>
              <a:t>Кароля</a:t>
            </a:r>
            <a:r>
              <a:rPr lang="ru-RU" dirty="0" smtClean="0"/>
              <a:t> </a:t>
            </a:r>
            <a:r>
              <a:rPr lang="ru-RU" dirty="0" err="1" smtClean="0"/>
              <a:t>Сверчевського</a:t>
            </a:r>
            <a:r>
              <a:rPr lang="ru-RU" dirty="0" smtClean="0"/>
              <a:t>. Того ж дня на </a:t>
            </a:r>
            <a:r>
              <a:rPr lang="ru-RU" dirty="0" err="1" smtClean="0"/>
              <a:t>нараді</a:t>
            </a:r>
            <a:r>
              <a:rPr lang="ru-RU" dirty="0" smtClean="0"/>
              <a:t> </a:t>
            </a:r>
            <a:r>
              <a:rPr lang="ru-RU" dirty="0" err="1" smtClean="0"/>
              <a:t>політбюро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прийняте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повну</a:t>
            </a:r>
            <a:r>
              <a:rPr lang="ru-RU" dirty="0" smtClean="0"/>
              <a:t> </a:t>
            </a:r>
            <a:r>
              <a:rPr lang="ru-RU" dirty="0" err="1" smtClean="0"/>
              <a:t>депортацію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</a:t>
            </a:r>
            <a:r>
              <a:rPr lang="ru-RU" dirty="0" err="1" smtClean="0"/>
              <a:t>новостворені</a:t>
            </a:r>
            <a:r>
              <a:rPr lang="ru-RU" dirty="0" smtClean="0"/>
              <a:t> на </a:t>
            </a:r>
            <a:r>
              <a:rPr lang="ru-RU" dirty="0" err="1" smtClean="0"/>
              <a:t>колишніх</a:t>
            </a:r>
            <a:r>
              <a:rPr lang="ru-RU" dirty="0" smtClean="0"/>
              <a:t> </a:t>
            </a:r>
            <a:r>
              <a:rPr lang="ru-RU" dirty="0" err="1" smtClean="0"/>
              <a:t>німецьких</a:t>
            </a:r>
            <a:r>
              <a:rPr lang="ru-RU" dirty="0" smtClean="0"/>
              <a:t> землях </a:t>
            </a:r>
            <a:r>
              <a:rPr lang="ru-RU" dirty="0" err="1" smtClean="0"/>
              <a:t>воєводства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12290" name="Picture 2" descr="http://upload.wikimedia.org/wikipedia/commons/thumb/7/72/Swierczewski_Spychalski_Zymierski.jpg/220px-Swierczewski_Spychalski_Zymiersk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9" y="1071546"/>
            <a:ext cx="3159685" cy="5500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86190"/>
            <a:ext cx="2543164" cy="2143140"/>
          </a:xfrm>
        </p:spPr>
        <p:txBody>
          <a:bodyPr>
            <a:normAutofit/>
          </a:bodyPr>
          <a:lstStyle/>
          <a:p>
            <a:r>
              <a:rPr lang="uk-UA" dirty="0" smtClean="0"/>
              <a:t>Початок операції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0"/>
            <a:ext cx="7286644" cy="242886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28 </a:t>
            </a:r>
            <a:r>
              <a:rPr lang="ru-RU" dirty="0" err="1" smtClean="0"/>
              <a:t>квітня</a:t>
            </a:r>
            <a:r>
              <a:rPr lang="ru-RU" dirty="0" smtClean="0"/>
              <a:t> 1947 року о </a:t>
            </a:r>
            <a:r>
              <a:rPr lang="ru-RU" dirty="0" err="1" smtClean="0"/>
              <a:t>четвертій</a:t>
            </a:r>
            <a:r>
              <a:rPr lang="ru-RU" dirty="0" smtClean="0"/>
              <a:t> </a:t>
            </a:r>
            <a:r>
              <a:rPr lang="ru-RU" dirty="0" err="1" smtClean="0"/>
              <a:t>годині</a:t>
            </a:r>
            <a:r>
              <a:rPr lang="ru-RU" dirty="0" smtClean="0"/>
              <a:t> ранку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</a:t>
            </a:r>
            <a:r>
              <a:rPr lang="ru-RU" dirty="0" err="1" smtClean="0"/>
              <a:t>дивізій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загони Корпусу </a:t>
            </a:r>
            <a:r>
              <a:rPr lang="ru-RU" dirty="0" err="1" smtClean="0"/>
              <a:t>безпеченьства</a:t>
            </a:r>
            <a:r>
              <a:rPr lang="ru-RU" dirty="0" smtClean="0"/>
              <a:t> </a:t>
            </a:r>
            <a:r>
              <a:rPr lang="ru-RU" dirty="0" err="1" smtClean="0"/>
              <a:t>публічного</a:t>
            </a:r>
            <a:r>
              <a:rPr lang="ru-RU" dirty="0" smtClean="0"/>
              <a:t> (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польської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) оточили </a:t>
            </a:r>
            <a:r>
              <a:rPr lang="ru-RU" dirty="0" err="1" smtClean="0"/>
              <a:t>райони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компактно проживало 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7170" name="Picture 2" descr="http://t2.gstatic.com/images?q=tbn:ANd9GcSgf8uVZPY4jWllFrgrVyvPYY5s_1vJQIEJ2WKkRo4Y2kvWrOd3OiCO33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53256" y="2285993"/>
            <a:ext cx="6690744" cy="4572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Постраждалі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686800" cy="235745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Вже до 31 липня 1947 року, за польськими даними, було:</a:t>
            </a:r>
          </a:p>
          <a:p>
            <a:r>
              <a:rPr lang="uk-UA" dirty="0" smtClean="0"/>
              <a:t> переселено 140575 чоловік, </a:t>
            </a:r>
          </a:p>
          <a:p>
            <a:r>
              <a:rPr lang="uk-UA" dirty="0" smtClean="0"/>
              <a:t>посаджено в концтабір </a:t>
            </a:r>
            <a:r>
              <a:rPr lang="uk-UA" dirty="0" err="1" smtClean="0"/>
              <a:t>Явотно</a:t>
            </a:r>
            <a:r>
              <a:rPr lang="uk-UA" dirty="0" smtClean="0"/>
              <a:t> 3800 чоловік, </a:t>
            </a:r>
          </a:p>
          <a:p>
            <a:r>
              <a:rPr lang="uk-UA" dirty="0" smtClean="0"/>
              <a:t>убито 655 чоловік, </a:t>
            </a:r>
          </a:p>
          <a:p>
            <a:r>
              <a:rPr lang="uk-UA" dirty="0" smtClean="0"/>
              <a:t>арештовано 1466 члені українського національного підпілля. </a:t>
            </a:r>
            <a:endParaRPr lang="uk-UA" dirty="0"/>
          </a:p>
        </p:txBody>
      </p:sp>
      <p:pic>
        <p:nvPicPr>
          <p:cNvPr id="6146" name="Picture 2" descr="http://t3.gstatic.com/images?q=tbn:ANd9GcRMkPn2QgMwG5nIqGpcoIt10sjgVl8ta_G_1EnN2SY7bY3a6_AvD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9144001" cy="3571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972452" cy="939784"/>
          </a:xfrm>
        </p:spPr>
        <p:txBody>
          <a:bodyPr>
            <a:normAutofit/>
          </a:bodyPr>
          <a:lstStyle/>
          <a:p>
            <a:r>
              <a:rPr lang="uk-UA" dirty="0" smtClean="0"/>
              <a:t>Організація виселення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314327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Село </a:t>
            </a:r>
            <a:r>
              <a:rPr lang="ru-RU" dirty="0" err="1" smtClean="0"/>
              <a:t>оточувалося</a:t>
            </a:r>
            <a:r>
              <a:rPr lang="ru-RU" dirty="0" smtClean="0"/>
              <a:t> </a:t>
            </a:r>
            <a:r>
              <a:rPr lang="ru-RU" dirty="0" err="1" smtClean="0"/>
              <a:t>військами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зв’язків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УПА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поділяли</a:t>
            </a:r>
            <a:r>
              <a:rPr lang="ru-RU" dirty="0" smtClean="0"/>
              <a:t> на </a:t>
            </a:r>
            <a:r>
              <a:rPr lang="ru-RU" dirty="0" err="1" smtClean="0"/>
              <a:t>категорії</a:t>
            </a:r>
            <a:r>
              <a:rPr lang="ru-RU" dirty="0" smtClean="0"/>
              <a:t> «А», «В», «С».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Розміщувати</a:t>
            </a:r>
            <a:r>
              <a:rPr lang="ru-RU" dirty="0" smtClean="0"/>
              <a:t> в одному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«А» </a:t>
            </a:r>
            <a:r>
              <a:rPr lang="ru-RU" dirty="0" err="1" smtClean="0"/>
              <a:t>заборонялося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існували</a:t>
            </a:r>
            <a:r>
              <a:rPr lang="ru-RU" dirty="0" smtClean="0"/>
              <a:t> правила </a:t>
            </a:r>
            <a:r>
              <a:rPr lang="ru-RU" dirty="0" err="1" smtClean="0"/>
              <a:t>розміщення</a:t>
            </a:r>
            <a:r>
              <a:rPr lang="ru-RU" dirty="0" smtClean="0"/>
              <a:t> на новому </a:t>
            </a:r>
            <a:r>
              <a:rPr lang="ru-RU" dirty="0" err="1" smtClean="0"/>
              <a:t>місці</a:t>
            </a:r>
            <a:r>
              <a:rPr lang="ru-RU" dirty="0" smtClean="0"/>
              <a:t> не </a:t>
            </a:r>
            <a:r>
              <a:rPr lang="ru-RU" dirty="0" err="1" smtClean="0"/>
              <a:t>ближче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на </a:t>
            </a:r>
            <a:r>
              <a:rPr lang="ru-RU" dirty="0" err="1" smtClean="0"/>
              <a:t>певній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до </a:t>
            </a:r>
            <a:r>
              <a:rPr lang="ru-RU" dirty="0" err="1" smtClean="0"/>
              <a:t>морських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сухопутних</a:t>
            </a:r>
            <a:r>
              <a:rPr lang="ru-RU" dirty="0" smtClean="0"/>
              <a:t> </a:t>
            </a:r>
            <a:r>
              <a:rPr lang="ru-RU" dirty="0" err="1" smtClean="0"/>
              <a:t>кордонів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, великих </a:t>
            </a:r>
            <a:r>
              <a:rPr lang="ru-RU" dirty="0" err="1" smtClean="0"/>
              <a:t>міст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перевищеною</a:t>
            </a:r>
            <a:r>
              <a:rPr lang="ru-RU" dirty="0" smtClean="0"/>
              <a:t> квота в 10% для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в одному </a:t>
            </a:r>
            <a:r>
              <a:rPr lang="ru-RU" dirty="0" err="1" smtClean="0"/>
              <a:t>населеному</a:t>
            </a:r>
            <a:r>
              <a:rPr lang="ru-RU" dirty="0" smtClean="0"/>
              <a:t> </a:t>
            </a:r>
            <a:r>
              <a:rPr lang="ru-RU" dirty="0" err="1" smtClean="0"/>
              <a:t>пункті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4098" name="Picture 2" descr="http://t0.gstatic.com/images?q=tbn:ANd9GcSccJJXn5MM3nLVB5yTyIUqko09fG-XpkGXU8CcFBv7ldWo7DA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0"/>
            <a:ext cx="9144000" cy="2857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uk-UA" dirty="0" smtClean="0"/>
              <a:t>Причини проведення операції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686800" cy="171451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1) боязнь перед СРСР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постійними</a:t>
            </a:r>
            <a:r>
              <a:rPr lang="ru-RU" dirty="0" smtClean="0"/>
              <a:t> планами “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західних</a:t>
            </a:r>
            <a:r>
              <a:rPr lang="ru-RU" dirty="0" smtClean="0"/>
              <a:t> </a:t>
            </a:r>
            <a:r>
              <a:rPr lang="ru-RU" dirty="0" err="1" smtClean="0"/>
              <a:t>братів</a:t>
            </a:r>
            <a:r>
              <a:rPr lang="ru-RU" dirty="0" smtClean="0"/>
              <a:t>” та </a:t>
            </a:r>
            <a:r>
              <a:rPr lang="ru-RU" dirty="0" err="1" smtClean="0"/>
              <a:t>змінного</a:t>
            </a:r>
            <a:r>
              <a:rPr lang="ru-RU" dirty="0" smtClean="0"/>
              <a:t> кордону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остаточне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асимілювати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2050" name="Picture 2" descr="http://t3.gstatic.com/images?q=tbn:ANd9GcRhW4enQhDzvxOp9mznEkTxSWXhKlTftQKyA0kbzU_yx-yQngP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66959"/>
            <a:ext cx="9144001" cy="3891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809</Words>
  <Application>Microsoft Office PowerPoint</Application>
  <PresentationFormat>Экран (4:3)</PresentationFormat>
  <Paragraphs>38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ОПЕРАЦІЯ “ВІСЛА”</vt:lpstr>
      <vt:lpstr>Вид операції</vt:lpstr>
      <vt:lpstr>В чому полягала дана операція:</vt:lpstr>
      <vt:lpstr>Протидія і невдоволення</vt:lpstr>
      <vt:lpstr>Привід</vt:lpstr>
      <vt:lpstr>Початок операції</vt:lpstr>
      <vt:lpstr>Постраждалі</vt:lpstr>
      <vt:lpstr>Організація виселення</vt:lpstr>
      <vt:lpstr>Причини проведення операції</vt:lpstr>
      <vt:lpstr>Наслідки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10</cp:revision>
  <dcterms:created xsi:type="dcterms:W3CDTF">2012-10-14T19:46:27Z</dcterms:created>
  <dcterms:modified xsi:type="dcterms:W3CDTF">2013-11-08T20:34:31Z</dcterms:modified>
</cp:coreProperties>
</file>